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webp" ContentType="image/webp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ynthia Vadai" initials="CV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>
        <p:scale>
          <a:sx n="63" d="100"/>
          <a:sy n="63" d="100"/>
        </p:scale>
        <p:origin x="-1426" y="-6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1-05T13:18:38.35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  <p:cm authorId="1" dt="2023-01-05T13:18:43.563" idx="2">
    <p:pos x="146" y="146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31BE-6745-42F9-9AB0-662BCB2C5F28}" type="datetimeFigureOut">
              <a:rPr lang="hu-HU" smtClean="0"/>
              <a:t>2023. 04. 25.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14-39D7-495B-81BF-E86DA64165C1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19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31BE-6745-42F9-9AB0-662BCB2C5F28}" type="datetimeFigureOut">
              <a:rPr lang="hu-HU" smtClean="0"/>
              <a:t>2023. 04. 25.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14-39D7-495B-81BF-E86DA64165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081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31BE-6745-42F9-9AB0-662BCB2C5F28}" type="datetimeFigureOut">
              <a:rPr lang="hu-HU" smtClean="0"/>
              <a:t>2023. 04. 25.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14-39D7-495B-81BF-E86DA64165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1096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31BE-6745-42F9-9AB0-662BCB2C5F28}" type="datetimeFigureOut">
              <a:rPr lang="hu-HU" smtClean="0"/>
              <a:t>2023. 04. 25.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14-39D7-495B-81BF-E86DA64165C1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8441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31BE-6745-42F9-9AB0-662BCB2C5F28}" type="datetimeFigureOut">
              <a:rPr lang="hu-HU" smtClean="0"/>
              <a:t>2023. 04. 25.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14-39D7-495B-81BF-E86DA64165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9259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31BE-6745-42F9-9AB0-662BCB2C5F28}" type="datetimeFigureOut">
              <a:rPr lang="hu-HU" smtClean="0"/>
              <a:t>2023. 04. 25.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14-39D7-495B-81BF-E86DA64165C1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2781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31BE-6745-42F9-9AB0-662BCB2C5F28}" type="datetimeFigureOut">
              <a:rPr lang="hu-HU" smtClean="0"/>
              <a:t>2023. 04. 25.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14-39D7-495B-81BF-E86DA64165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59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31BE-6745-42F9-9AB0-662BCB2C5F28}" type="datetimeFigureOut">
              <a:rPr lang="hu-HU" smtClean="0"/>
              <a:t>2023. 04. 25.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14-39D7-495B-81BF-E86DA64165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518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31BE-6745-42F9-9AB0-662BCB2C5F28}" type="datetimeFigureOut">
              <a:rPr lang="hu-HU" smtClean="0"/>
              <a:t>2023. 04. 25.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14-39D7-495B-81BF-E86DA64165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569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31BE-6745-42F9-9AB0-662BCB2C5F28}" type="datetimeFigureOut">
              <a:rPr lang="hu-HU" smtClean="0"/>
              <a:t>2023. 04. 25.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14-39D7-495B-81BF-E86DA64165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018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31BE-6745-42F9-9AB0-662BCB2C5F28}" type="datetimeFigureOut">
              <a:rPr lang="hu-HU" smtClean="0"/>
              <a:t>2023. 04. 25.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14-39D7-495B-81BF-E86DA64165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68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31BE-6745-42F9-9AB0-662BCB2C5F28}" type="datetimeFigureOut">
              <a:rPr lang="hu-HU" smtClean="0"/>
              <a:t>2023. 04. 25.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14-39D7-495B-81BF-E86DA64165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914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31BE-6745-42F9-9AB0-662BCB2C5F28}" type="datetimeFigureOut">
              <a:rPr lang="hu-HU" smtClean="0"/>
              <a:t>2023. 04. 25.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14-39D7-495B-81BF-E86DA64165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906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31BE-6745-42F9-9AB0-662BCB2C5F28}" type="datetimeFigureOut">
              <a:rPr lang="hu-HU" smtClean="0"/>
              <a:t>2023. 04. 25.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14-39D7-495B-81BF-E86DA64165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231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31BE-6745-42F9-9AB0-662BCB2C5F28}" type="datetimeFigureOut">
              <a:rPr lang="hu-HU" smtClean="0"/>
              <a:t>2023. 04. 25.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14-39D7-495B-81BF-E86DA64165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375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31BE-6745-42F9-9AB0-662BCB2C5F28}" type="datetimeFigureOut">
              <a:rPr lang="hu-HU" smtClean="0"/>
              <a:t>2023. 04. 25.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14-39D7-495B-81BF-E86DA64165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762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31BE-6745-42F9-9AB0-662BCB2C5F28}" type="datetimeFigureOut">
              <a:rPr lang="hu-HU" smtClean="0"/>
              <a:t>2023. 04. 25.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14-39D7-495B-81BF-E86DA64165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844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CF31BE-6745-42F9-9AB0-662BCB2C5F28}" type="datetimeFigureOut">
              <a:rPr lang="hu-HU" smtClean="0"/>
              <a:t>2023. 04. 25.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12B7D14-39D7-495B-81BF-E86DA64165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6053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fi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fif"/><Relationship Id="rId7" Type="http://schemas.openxmlformats.org/officeDocument/2006/relationships/image" Target="../media/image10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webp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6FC3DD3-97A9-18B2-860D-13F2DC3856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>
                <a:effectLst>
                  <a:reflection endPos="0" dist="50800" dir="5400000" sy="-100000" algn="bl" rotWithShape="0"/>
                </a:effectLst>
                <a:latin typeface="Arial Black" panose="020B0A04020102020204" pitchFamily="34" charset="0"/>
              </a:rPr>
              <a:t>Anafilaxia</a:t>
            </a:r>
            <a:endParaRPr lang="hu-HU" dirty="0">
              <a:effectLst>
                <a:reflection endPos="0" dist="508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D313A6DD-5EC5-3ADF-BAA0-BFE284203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Életveszélyes allergiás reakció</a:t>
            </a:r>
          </a:p>
        </p:txBody>
      </p:sp>
    </p:spTree>
    <p:extLst>
      <p:ext uri="{BB962C8B-B14F-4D97-AF65-F5344CB8AC3E}">
        <p14:creationId xmlns:p14="http://schemas.microsoft.com/office/powerpoint/2010/main" val="4192915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DE86B8C-FDF0-83A8-6C37-05E1A9857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Epipen</a:t>
            </a:r>
            <a:r>
              <a:rPr lang="hu-HU" dirty="0"/>
              <a:t> </a:t>
            </a:r>
            <a:r>
              <a:rPr lang="hu-HU" dirty="0" err="1"/>
              <a:t>Jr</a:t>
            </a:r>
            <a:r>
              <a:rPr lang="hu-HU" dirty="0"/>
              <a:t>. És </a:t>
            </a:r>
            <a:r>
              <a:rPr lang="hu-HU" dirty="0" err="1"/>
              <a:t>epipen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használata</a:t>
            </a:r>
          </a:p>
        </p:txBody>
      </p:sp>
      <p:sp>
        <p:nvSpPr>
          <p:cNvPr id="11" name="Tartalom helye 10">
            <a:extLst>
              <a:ext uri="{FF2B5EF4-FFF2-40B4-BE49-F238E27FC236}">
                <a16:creationId xmlns:a16="http://schemas.microsoft.com/office/drawing/2014/main" xmlns="" id="{CB83ACCD-AE6E-872D-D4CE-B075A6B52B71}"/>
              </a:ext>
            </a:extLst>
          </p:cNvPr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r>
              <a:rPr lang="hu-HU" dirty="0"/>
              <a:t>A legfontosabb, hogy </a:t>
            </a:r>
            <a:r>
              <a:rPr lang="hu-HU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sx="1000" sy="1000" algn="ctr" rotWithShape="0">
                    <a:srgbClr val="000000"/>
                  </a:outerShdw>
                  <a:reflection endPos="2000" dir="5400000" sy="-100000" algn="bl" rotWithShape="0"/>
                </a:effectLst>
              </a:rPr>
              <a:t>MARADJUNK NYUGODTAK</a:t>
            </a:r>
            <a:r>
              <a:rPr lang="hu-HU" dirty="0"/>
              <a:t>!</a:t>
            </a:r>
          </a:p>
          <a:p>
            <a:r>
              <a:rPr lang="hu-HU" dirty="0"/>
              <a:t>Kék védőkupak eltávolítása</a:t>
            </a:r>
          </a:p>
          <a:p>
            <a:r>
              <a:rPr lang="hu-HU" dirty="0"/>
              <a:t>Domináns kezünkbe fogjuk az eszközt, majd határozott mozdulattal, </a:t>
            </a:r>
            <a:r>
              <a:rPr lang="hu-HU" dirty="0" err="1"/>
              <a:t>kb</a:t>
            </a:r>
            <a:r>
              <a:rPr lang="hu-HU" dirty="0"/>
              <a:t> 15cm-es távolságból a comb külső részébe, az izomba szúrjuk akár ruhán keresztül.</a:t>
            </a:r>
          </a:p>
          <a:p>
            <a:r>
              <a:rPr lang="hu-HU" dirty="0"/>
              <a:t>5-10 mp-ig várunk, hogy a szükséges összes folyadék a szervezetbe juthasson (ezt jelzi, ha a használat után az Ellenőrző ablak </a:t>
            </a:r>
            <a:r>
              <a:rPr lang="hu-HU"/>
              <a:t>sötétté válik).</a:t>
            </a:r>
            <a:endParaRPr lang="hu-HU" dirty="0"/>
          </a:p>
          <a:p>
            <a:r>
              <a:rPr lang="hu-HU" dirty="0"/>
              <a:t>Ezután az eszközt biztonságos helyre tesszük</a:t>
            </a:r>
          </a:p>
          <a:p>
            <a:r>
              <a:rPr lang="hu-HU" dirty="0"/>
              <a:t>A 104-es vagy a 112-es segélyhívón mentőt hívunk, és azt mondjuk, „ANAFILAXIA”.</a:t>
            </a:r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xmlns="" id="{1739D549-7B21-E576-46A4-3F3E2D9050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129" y="2117832"/>
            <a:ext cx="2308171" cy="1970690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xmlns="" id="{87799FE6-53CE-7001-820B-C18CAF4E8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81" y="4035968"/>
            <a:ext cx="2556933" cy="2556933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xmlns="" id="{2BBB5691-D0D7-ACEB-01B9-1F4977BA7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184" y="162762"/>
            <a:ext cx="2754144" cy="168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83A8384-5B83-D7AB-12FB-0191B357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EPIPEN, EPIPEN JR. BEADÁSA UTÁNI TEENDŐK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1DC6F41-4272-7B63-76CA-646F7B0EF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Amíg a mentők kiérkeznek, a beteget fektessük vízszintesbe, lábait megemeljük</a:t>
            </a:r>
            <a:br>
              <a:rPr lang="hu-HU" dirty="0"/>
            </a:br>
            <a:r>
              <a:rPr lang="hu-HU" dirty="0"/>
              <a:t>Amennyiben nem lehetséges (gyenge légzés, hányás), felültetjük vagy stabil oldalfekvésbe helyezzük</a:t>
            </a:r>
          </a:p>
          <a:p>
            <a:r>
              <a:rPr lang="hu-HU" dirty="0"/>
              <a:t>Ha nem javul az állapota, újbóli </a:t>
            </a:r>
            <a:r>
              <a:rPr lang="hu-HU" dirty="0" err="1"/>
              <a:t>EpiPen</a:t>
            </a:r>
            <a:r>
              <a:rPr lang="hu-HU" dirty="0"/>
              <a:t> beadása szükséges (minimum 5 perccel később, másik combba)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632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8858BC0-9947-52F2-48D8-4B89A061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Gondozónői feladatok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79781CC-FF3E-2BE1-8CAD-6112F64E8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Aki a súlyosan allergiás gyermekre vigyáz, annak tudnia kell az ismert allergiákat, fel kell tudnia ismerni a tüneteket.</a:t>
            </a:r>
          </a:p>
          <a:p>
            <a:r>
              <a:rPr lang="hu-HU" dirty="0"/>
              <a:t>Tudnia kell használni az </a:t>
            </a:r>
            <a:r>
              <a:rPr lang="hu-HU" dirty="0" err="1"/>
              <a:t>EpiPent</a:t>
            </a:r>
            <a:r>
              <a:rPr lang="hu-HU" dirty="0"/>
              <a:t>!</a:t>
            </a:r>
          </a:p>
          <a:p>
            <a:r>
              <a:rPr lang="hu-HU" dirty="0"/>
              <a:t>Mielőtt a gyermeknek ételt ad, gondosan elolvassa a terméken szereplő összetevőket.</a:t>
            </a:r>
          </a:p>
          <a:p>
            <a:r>
              <a:rPr lang="hu-HU" dirty="0"/>
              <a:t>Amennyiben a gyermeket puszilja, </a:t>
            </a:r>
            <a:br>
              <a:rPr lang="hu-HU" dirty="0"/>
            </a:br>
            <a:r>
              <a:rPr lang="hu-HU" dirty="0"/>
              <a:t>nem ehet előtte olyan terméket, </a:t>
            </a:r>
            <a:br>
              <a:rPr lang="hu-HU" dirty="0"/>
            </a:br>
            <a:r>
              <a:rPr lang="hu-HU" dirty="0"/>
              <a:t>amely teljes mértékben tartalmazza </a:t>
            </a:r>
            <a:br>
              <a:rPr lang="hu-HU" dirty="0"/>
            </a:br>
            <a:r>
              <a:rPr lang="hu-HU" dirty="0"/>
              <a:t>az allergéneket (ha mégis, </a:t>
            </a:r>
            <a:br>
              <a:rPr lang="hu-HU" dirty="0"/>
            </a:br>
            <a:r>
              <a:rPr lang="hu-HU" dirty="0"/>
              <a:t>csak alapos szájöblítés, kézmosás után).</a:t>
            </a:r>
          </a:p>
          <a:p>
            <a:r>
              <a:rPr lang="hu-HU" dirty="0"/>
              <a:t>Amennyiben érintkezett allergénnel, </a:t>
            </a:r>
            <a:br>
              <a:rPr lang="hu-HU" dirty="0"/>
            </a:br>
            <a:r>
              <a:rPr lang="hu-HU" dirty="0"/>
              <a:t>alapos kézmosás javasolt.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979AED9F-E62B-AB0A-A5DA-FC96C8A4D846}"/>
              </a:ext>
            </a:extLst>
          </p:cNvPr>
          <p:cNvSpPr txBox="1"/>
          <p:nvPr/>
        </p:nvSpPr>
        <p:spPr>
          <a:xfrm>
            <a:off x="7132308" y="2269742"/>
            <a:ext cx="41726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Hiszen az allergén könnyen bejuthat a szervezetbe bőrön keresztül is, főként, akinek a bőre sérült (ekcéma)!</a:t>
            </a:r>
          </a:p>
          <a:p>
            <a:r>
              <a:rPr lang="hu-HU" b="1" dirty="0">
                <a:solidFill>
                  <a:srgbClr val="FF0000"/>
                </a:solidFill>
              </a:rPr>
              <a:t>(Ezek nem vonatkoznak a „tartalmazhat” és a „nyomokban tartalmazhat”-os termékekre)</a:t>
            </a:r>
          </a:p>
        </p:txBody>
      </p:sp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xmlns="" id="{5833439B-20BD-081C-FBAA-82FD3AC2A1B7}"/>
              </a:ext>
            </a:extLst>
          </p:cNvPr>
          <p:cNvSpPr/>
          <p:nvPr/>
        </p:nvSpPr>
        <p:spPr>
          <a:xfrm>
            <a:off x="5917324" y="2942897"/>
            <a:ext cx="903890" cy="4861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926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xmlns="" id="{3568D901-DFC2-43D4-7398-8FDF8182CB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44" y="245111"/>
            <a:ext cx="2388475" cy="318463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A21909F2-7FC7-F2D4-A4AA-7EE46E296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0893BF98-1BD9-CBD8-DBE8-D9CA5D753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44" y="2965953"/>
            <a:ext cx="2490185" cy="3320247"/>
          </a:xfr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xmlns="" id="{CD902850-69F7-539A-805A-C0CB04F85C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481" y="863601"/>
            <a:ext cx="3738592" cy="4984790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xmlns="" id="{E79834DD-7244-6523-BBF0-E855A168F9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45" y="3159539"/>
            <a:ext cx="2199807" cy="2933076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xmlns="" id="{E4206739-192C-3E29-8B51-01F06B9FAD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77" y="351764"/>
            <a:ext cx="2406989" cy="320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36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C976BE4-A3C4-C897-275F-4E751A2C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046153C-992F-7CF1-BFBD-9C3E1F19B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76770A00-B363-00AA-9001-A4462385AB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22" y="253548"/>
            <a:ext cx="4194217" cy="559228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1062A35C-CC48-EE89-8CC6-C7D462DAF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26469" y="952584"/>
            <a:ext cx="5592289" cy="4194216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3D22F2B6-14AE-FBD4-1500-C8A2D4A26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95" y="1311091"/>
            <a:ext cx="2545080" cy="339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02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298BBA1-B16F-418E-43E8-06836C360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A8C927A3-65D5-2547-D2B7-3ED1E3B08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3905" y="681677"/>
            <a:ext cx="4558823" cy="3419116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044E4DAA-9072-06CB-70F0-4C864EED5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99385" y="653901"/>
            <a:ext cx="4336627" cy="325247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FBE5D34B-E852-E453-A970-8477EC70D4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7327" y="3779859"/>
            <a:ext cx="3225800" cy="241935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B1C31C84-2B36-50B2-189A-01E0F8A64C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1800" y="499007"/>
            <a:ext cx="3863189" cy="2897392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xmlns="" id="{232CA721-25BB-8F8D-5F57-D3E859645B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6" y="111822"/>
            <a:ext cx="2897392" cy="386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9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326CFB4-3A78-8007-0B68-E429E490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Anafilaxia</a:t>
            </a:r>
            <a:r>
              <a:rPr lang="hu-HU" dirty="0"/>
              <a:t> kialakulási, kockázati tényezők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FFB3C83-D586-C3C1-C47B-009401D83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Bárkinél és bármikor kialakulhat az allergia </a:t>
            </a:r>
          </a:p>
          <a:p>
            <a:r>
              <a:rPr lang="hu-HU" dirty="0"/>
              <a:t>Ha van a családban </a:t>
            </a:r>
            <a:r>
              <a:rPr lang="hu-HU" dirty="0" err="1"/>
              <a:t>anafilaxiás</a:t>
            </a:r>
            <a:r>
              <a:rPr lang="hu-HU" dirty="0"/>
              <a:t> allergiás</a:t>
            </a:r>
          </a:p>
          <a:p>
            <a:r>
              <a:rPr lang="hu-HU" dirty="0"/>
              <a:t>Babák, kisgyermekek, akik nincsenek kitéve kellő baktériumnak</a:t>
            </a:r>
          </a:p>
          <a:p>
            <a:r>
              <a:rPr lang="hu-HU" dirty="0"/>
              <a:t>Helytelen hozzátáplálási folyamat </a:t>
            </a:r>
          </a:p>
          <a:p>
            <a:r>
              <a:rPr lang="hu-HU" dirty="0"/>
              <a:t>Asztmában, </a:t>
            </a:r>
            <a:r>
              <a:rPr lang="hu-HU" dirty="0" err="1"/>
              <a:t>atópiás</a:t>
            </a:r>
            <a:r>
              <a:rPr lang="hu-HU" dirty="0"/>
              <a:t> </a:t>
            </a:r>
            <a:r>
              <a:rPr lang="hu-HU" dirty="0" err="1"/>
              <a:t>dermatitiszben</a:t>
            </a:r>
            <a:r>
              <a:rPr lang="hu-HU" dirty="0"/>
              <a:t> szenvedők</a:t>
            </a:r>
          </a:p>
        </p:txBody>
      </p:sp>
    </p:spTree>
    <p:extLst>
      <p:ext uri="{BB962C8B-B14F-4D97-AF65-F5344CB8AC3E}">
        <p14:creationId xmlns:p14="http://schemas.microsoft.com/office/powerpoint/2010/main" val="145366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1575C38-38C4-00AB-043F-7647A289B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Allergia tünetei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2350671-5763-EC57-6A91-B7DF7E3F2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r>
              <a:rPr lang="hu-HU" dirty="0"/>
              <a:t>Gyomor-bélrendszer</a:t>
            </a:r>
            <a:br>
              <a:rPr lang="hu-HU" dirty="0"/>
            </a:br>
            <a:r>
              <a:rPr lang="hu-HU" dirty="0"/>
              <a:t>Hasmenés, hasfájás, hányinger</a:t>
            </a:r>
          </a:p>
          <a:p>
            <a:r>
              <a:rPr lang="hu-HU" dirty="0"/>
              <a:t>Bőrtünetek</a:t>
            </a:r>
            <a:br>
              <a:rPr lang="hu-HU" dirty="0"/>
            </a:br>
            <a:r>
              <a:rPr lang="hu-HU" dirty="0"/>
              <a:t>Ekcéma, csalánkiütés</a:t>
            </a:r>
          </a:p>
          <a:p>
            <a:r>
              <a:rPr lang="hu-HU" dirty="0"/>
              <a:t>Orr-garat </a:t>
            </a:r>
            <a:br>
              <a:rPr lang="hu-HU" dirty="0"/>
            </a:br>
            <a:r>
              <a:rPr lang="hu-HU" dirty="0"/>
              <a:t>Orr-,szájviszketés, orrdugulás, orrfolyás, garatviszketés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83F04FA9-F136-A4D4-D972-FAE84B8D2487}"/>
              </a:ext>
            </a:extLst>
          </p:cNvPr>
          <p:cNvSpPr txBox="1"/>
          <p:nvPr/>
        </p:nvSpPr>
        <p:spPr>
          <a:xfrm>
            <a:off x="6558455" y="1983799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</a:rPr>
              <a:t>Ezekre az enyhe tünetekre ANTIHISZTAMIN javasolt.</a:t>
            </a:r>
          </a:p>
        </p:txBody>
      </p:sp>
    </p:spTree>
    <p:extLst>
      <p:ext uri="{BB962C8B-B14F-4D97-AF65-F5344CB8AC3E}">
        <p14:creationId xmlns:p14="http://schemas.microsoft.com/office/powerpoint/2010/main" val="350824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6DDFDA1-E8AD-6943-6A1A-C8A7CAE71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63" y="5089197"/>
            <a:ext cx="8534400" cy="1507067"/>
          </a:xfrm>
        </p:spPr>
        <p:txBody>
          <a:bodyPr/>
          <a:lstStyle/>
          <a:p>
            <a:r>
              <a:rPr lang="hu-HU" dirty="0" err="1"/>
              <a:t>Anafilaxiás</a:t>
            </a:r>
            <a:r>
              <a:rPr lang="hu-HU" dirty="0"/>
              <a:t> sokk tünetei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E0ACA07-7B75-D99F-F9DA-2FD2AC1E7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808" y="977125"/>
            <a:ext cx="9102497" cy="4306614"/>
          </a:xfrm>
        </p:spPr>
        <p:txBody>
          <a:bodyPr>
            <a:normAutofit fontScale="85000" lnSpcReduction="20000"/>
          </a:bodyPr>
          <a:lstStyle/>
          <a:p>
            <a:r>
              <a:rPr lang="hu-HU" sz="2500" u="sng" dirty="0" err="1"/>
              <a:t>Testszerte</a:t>
            </a:r>
            <a:r>
              <a:rPr lang="hu-HU" sz="2500" u="sng" dirty="0"/>
              <a:t> csalánkiütés</a:t>
            </a:r>
          </a:p>
          <a:p>
            <a:r>
              <a:rPr lang="hu-HU" sz="2500" dirty="0"/>
              <a:t>Rossz közérzet, Sápadtság, elesettségérzés (gyerekeknél gyakori)</a:t>
            </a:r>
          </a:p>
          <a:p>
            <a:r>
              <a:rPr lang="hu-HU" sz="2500" u="sng" dirty="0"/>
              <a:t>Szem-,arc-,nyelv-,</a:t>
            </a:r>
            <a:r>
              <a:rPr lang="hu-HU" sz="2500" u="sng" dirty="0" err="1"/>
              <a:t>szájdagadás</a:t>
            </a:r>
            <a:endParaRPr lang="hu-HU" sz="2500" u="sng" dirty="0"/>
          </a:p>
          <a:p>
            <a:r>
              <a:rPr lang="hu-HU" sz="2500" dirty="0"/>
              <a:t>Nyelési nehézség</a:t>
            </a:r>
          </a:p>
          <a:p>
            <a:r>
              <a:rPr lang="hu-HU" sz="2500" u="sng" dirty="0"/>
              <a:t>Sugárban hányás</a:t>
            </a:r>
          </a:p>
          <a:p>
            <a:r>
              <a:rPr lang="hu-HU" sz="2500" u="sng" dirty="0"/>
              <a:t>Rekedtség</a:t>
            </a:r>
            <a:r>
              <a:rPr lang="hu-HU" sz="2500" dirty="0"/>
              <a:t>, szorító érzés a torokban</a:t>
            </a:r>
          </a:p>
          <a:p>
            <a:r>
              <a:rPr lang="hu-HU" sz="2500" u="sng" dirty="0" err="1"/>
              <a:t>Fulladásos</a:t>
            </a:r>
            <a:r>
              <a:rPr lang="hu-HU" sz="2500" dirty="0"/>
              <a:t>, sípoló </a:t>
            </a:r>
            <a:r>
              <a:rPr lang="hu-HU" sz="2500" u="sng" dirty="0"/>
              <a:t>köhögés</a:t>
            </a:r>
            <a:r>
              <a:rPr lang="hu-HU" sz="2500" dirty="0"/>
              <a:t>, légszomj</a:t>
            </a:r>
          </a:p>
          <a:p>
            <a:r>
              <a:rPr lang="hu-HU" sz="2500" dirty="0"/>
              <a:t>Vérnyomásesés</a:t>
            </a:r>
          </a:p>
          <a:p>
            <a:r>
              <a:rPr lang="hu-HU" sz="2500" dirty="0"/>
              <a:t>Ájulás, szédülés, eszméletvesztés</a:t>
            </a:r>
          </a:p>
          <a:p>
            <a:r>
              <a:rPr lang="hu-HU" sz="2500" dirty="0"/>
              <a:t>Gyenge pulzus, </a:t>
            </a:r>
            <a:r>
              <a:rPr lang="hu-HU" sz="2500" u="sng" dirty="0"/>
              <a:t>keringés leállása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FEA1F1D3-9CF3-6F7E-2901-FF6F23EAB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84" y="3883452"/>
            <a:ext cx="1940838" cy="2635707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8CE1A7D8-44E2-080F-9171-ABA971F0E5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27" y="2355160"/>
            <a:ext cx="2176780" cy="1451187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A02A44CC-7341-10D3-3AA4-1470D5D02D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091" y="4415007"/>
            <a:ext cx="3097530" cy="173746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6CC35447-F84A-CE6E-54C7-A5BFA28A3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091" y="2527072"/>
            <a:ext cx="3097530" cy="1803856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5BA3A4D5-736D-FDEE-4AD4-985063AA31A7}"/>
              </a:ext>
            </a:extLst>
          </p:cNvPr>
          <p:cNvSpPr txBox="1"/>
          <p:nvPr/>
        </p:nvSpPr>
        <p:spPr>
          <a:xfrm>
            <a:off x="6557757" y="326133"/>
            <a:ext cx="5400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Az </a:t>
            </a:r>
            <a:r>
              <a:rPr lang="hu-HU" b="1" dirty="0" err="1">
                <a:solidFill>
                  <a:srgbClr val="FF0000"/>
                </a:solidFill>
              </a:rPr>
              <a:t>anafilaxiás</a:t>
            </a:r>
            <a:r>
              <a:rPr lang="hu-HU" b="1" dirty="0">
                <a:solidFill>
                  <a:srgbClr val="FF0000"/>
                </a:solidFill>
              </a:rPr>
              <a:t> sokk az allergénnel való érintkezést követően azonnal, de 1 óra múlva is kialakulhat.  </a:t>
            </a:r>
          </a:p>
        </p:txBody>
      </p:sp>
    </p:spTree>
    <p:extLst>
      <p:ext uri="{BB962C8B-B14F-4D97-AF65-F5344CB8AC3E}">
        <p14:creationId xmlns:p14="http://schemas.microsoft.com/office/powerpoint/2010/main" val="130736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>
            <a:extLst>
              <a:ext uri="{FF2B5EF4-FFF2-40B4-BE49-F238E27FC236}">
                <a16:creationId xmlns:a16="http://schemas.microsoft.com/office/drawing/2014/main" xmlns="" id="{20FF343D-25BB-C125-8220-A575506BD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46" y="152232"/>
            <a:ext cx="2325147" cy="1541674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xmlns="" id="{DFC36EFB-A690-E94E-2711-DFD1112D8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689" y="3101940"/>
            <a:ext cx="2467310" cy="146682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83C94BCA-6BCC-521B-12A4-2AD7E35A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Leggyakoribb allergének </a:t>
            </a:r>
            <a:r>
              <a:rPr lang="hu-HU" dirty="0" err="1"/>
              <a:t>anafilaxiára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D111A84-DEBB-25CE-209F-7E2779213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ÉTELEK</a:t>
            </a:r>
            <a:br>
              <a:rPr lang="hu-HU" dirty="0"/>
            </a:br>
            <a:r>
              <a:rPr lang="hu-HU" dirty="0"/>
              <a:t>Olajos magvak (dió, török-,földimogyoró, </a:t>
            </a:r>
            <a:br>
              <a:rPr lang="hu-HU" dirty="0"/>
            </a:br>
            <a:r>
              <a:rPr lang="hu-HU" dirty="0"/>
              <a:t>kesudió/pisztácia)</a:t>
            </a:r>
            <a:br>
              <a:rPr lang="hu-HU" dirty="0"/>
            </a:br>
            <a:r>
              <a:rPr lang="hu-HU" dirty="0"/>
              <a:t>Tej, tojás, hal, tenger gyümölcsei, </a:t>
            </a:r>
            <a:br>
              <a:rPr lang="hu-HU" dirty="0"/>
            </a:br>
            <a:r>
              <a:rPr lang="hu-HU" dirty="0"/>
              <a:t>szója, búza</a:t>
            </a:r>
          </a:p>
          <a:p>
            <a:r>
              <a:rPr lang="hu-HU" dirty="0"/>
              <a:t>ROVARCSÍPÉS</a:t>
            </a:r>
            <a:br>
              <a:rPr lang="hu-HU" dirty="0"/>
            </a:br>
            <a:r>
              <a:rPr lang="hu-HU" dirty="0"/>
              <a:t>darázscsípés</a:t>
            </a:r>
          </a:p>
          <a:p>
            <a:r>
              <a:rPr lang="hu-HU" dirty="0"/>
              <a:t>EGYÉB</a:t>
            </a:r>
            <a:br>
              <a:rPr lang="hu-HU" dirty="0"/>
            </a:br>
            <a:r>
              <a:rPr lang="hu-HU" dirty="0"/>
              <a:t>latex</a:t>
            </a:r>
          </a:p>
          <a:p>
            <a:r>
              <a:rPr lang="hu-HU" dirty="0"/>
              <a:t>GYÓGYSZEREK</a:t>
            </a:r>
            <a:br>
              <a:rPr lang="hu-HU" dirty="0"/>
            </a:br>
            <a:r>
              <a:rPr lang="hu-HU" dirty="0"/>
              <a:t>penicillin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065D792-F97F-17FA-7BC2-D265D4D5B1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01" y="3064513"/>
            <a:ext cx="2218235" cy="1541674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ADC944F0-1D12-466A-732D-AB67B47C3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491" y="1681933"/>
            <a:ext cx="2366138" cy="1461747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FED1BA5B-B305-C023-7F81-488C67D144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08" y="1694831"/>
            <a:ext cx="1774825" cy="1414399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xmlns="" id="{CFDE566B-3A28-6C73-D8D3-146BDEEB69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641" y="1693032"/>
            <a:ext cx="2155850" cy="1437233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xmlns="" id="{CB292519-6AD2-1F5B-B2D0-B0EFE64885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109" y="3937842"/>
            <a:ext cx="2606045" cy="2606045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xmlns="" id="{EF95941E-45AF-DEAE-6F04-8BD4102EFE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506" y="141228"/>
            <a:ext cx="2073025" cy="155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8530786-C161-9936-609F-4F96C070A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Megelőzés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0978E0D-6576-38C2-A55A-3678D39F7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allergének fogyasztásának kerülése!</a:t>
            </a:r>
          </a:p>
          <a:p>
            <a:r>
              <a:rPr lang="hu-HU" dirty="0"/>
              <a:t>Évente molekuláris vérvizsgálat</a:t>
            </a:r>
          </a:p>
          <a:p>
            <a:r>
              <a:rPr lang="hu-HU" dirty="0"/>
              <a:t>Étkezési napló vezetése-az esetleges újabb allergének kiszűrése céljából</a:t>
            </a:r>
          </a:p>
        </p:txBody>
      </p:sp>
    </p:spTree>
    <p:extLst>
      <p:ext uri="{BB962C8B-B14F-4D97-AF65-F5344CB8AC3E}">
        <p14:creationId xmlns:p14="http://schemas.microsoft.com/office/powerpoint/2010/main" val="377330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C67A796-C340-CF14-99AE-D3A12BA39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8F0D0F8-6367-6746-C0CD-775D6E1EA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Anafilaxiás</a:t>
            </a:r>
            <a:r>
              <a:rPr lang="hu-HU" dirty="0"/>
              <a:t> sokk ellen egyetlen hatásos megoldás az </a:t>
            </a:r>
            <a:r>
              <a:rPr lang="hu-HU" dirty="0" err="1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stA="46000" endPos="65000" dist="50800" dir="5400000" sy="-100000" algn="bl" rotWithShape="0"/>
                </a:effectLst>
              </a:rPr>
              <a:t>Epipen</a:t>
            </a:r>
            <a:r>
              <a:rPr lang="hu-HU" dirty="0"/>
              <a:t>(30 kg felett), az </a:t>
            </a:r>
            <a:r>
              <a:rPr lang="hu-HU" dirty="0" err="1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stA="46000" endPos="65000" dist="50800" dir="5400000" sy="-100000" algn="bl" rotWithShape="0"/>
                </a:effectLst>
              </a:rPr>
              <a:t>Epipen</a:t>
            </a:r>
            <a:r>
              <a:rPr lang="hu-HU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stA="46000" endPos="65000" dist="50800" dir="5400000" sy="-100000" algn="bl" rotWithShape="0"/>
                </a:effectLst>
              </a:rPr>
              <a:t> Junior</a:t>
            </a:r>
            <a:r>
              <a:rPr lang="hu-HU" dirty="0"/>
              <a:t> (10-30kg között)és az </a:t>
            </a:r>
            <a:r>
              <a:rPr lang="hu-HU" dirty="0" err="1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stA="32000" endPos="65000" dist="50800" dir="5400000" sy="-100000" algn="bl" rotWithShape="0"/>
                </a:effectLst>
              </a:rPr>
              <a:t>Anapen</a:t>
            </a:r>
            <a:r>
              <a:rPr lang="hu-HU" dirty="0"/>
              <a:t>(10 kg alatt).</a:t>
            </a:r>
          </a:p>
        </p:txBody>
      </p:sp>
    </p:spTree>
    <p:extLst>
      <p:ext uri="{BB962C8B-B14F-4D97-AF65-F5344CB8AC3E}">
        <p14:creationId xmlns:p14="http://schemas.microsoft.com/office/powerpoint/2010/main" val="221607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09B8A12-0729-670F-6532-7E7425A14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is az az </a:t>
            </a:r>
            <a:r>
              <a:rPr lang="hu-HU" dirty="0" err="1"/>
              <a:t>epipen</a:t>
            </a:r>
            <a:r>
              <a:rPr lang="hu-HU" dirty="0"/>
              <a:t>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A2B3619-C77A-4AB3-6A51-B804B9C9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/>
              <a:t>Más néven Adrenalin-</a:t>
            </a:r>
            <a:r>
              <a:rPr lang="hu-HU" dirty="0" err="1"/>
              <a:t>autoinjector</a:t>
            </a:r>
            <a:endParaRPr lang="hu-HU" dirty="0"/>
          </a:p>
          <a:p>
            <a:r>
              <a:rPr lang="hu-HU" dirty="0"/>
              <a:t>Az </a:t>
            </a:r>
            <a:r>
              <a:rPr lang="hu-HU" dirty="0" err="1"/>
              <a:t>EpiPen</a:t>
            </a:r>
            <a:r>
              <a:rPr lang="hu-HU" dirty="0"/>
              <a:t> és az </a:t>
            </a:r>
            <a:r>
              <a:rPr lang="hu-HU" dirty="0" err="1"/>
              <a:t>EpiPen</a:t>
            </a:r>
            <a:r>
              <a:rPr lang="hu-HU" dirty="0"/>
              <a:t> </a:t>
            </a:r>
            <a:r>
              <a:rPr lang="hu-HU" dirty="0" err="1"/>
              <a:t>Jr</a:t>
            </a:r>
            <a:r>
              <a:rPr lang="hu-HU" dirty="0"/>
              <a:t>. Adrenalint tartalmaz, mely érösszehúzódást okoz, ez fokozza a vérnyomást, segíti a vérkeringést és csökkenti a duzzanatot. Ezen kívül ellazítja a hörgőket és csökkenti a zihálást.</a:t>
            </a:r>
          </a:p>
          <a:p>
            <a:r>
              <a:rPr lang="hu-HU" dirty="0"/>
              <a:t>Az </a:t>
            </a:r>
            <a:r>
              <a:rPr lang="hu-HU" dirty="0" err="1"/>
              <a:t>EpiPen</a:t>
            </a:r>
            <a:r>
              <a:rPr lang="hu-HU" dirty="0"/>
              <a:t> </a:t>
            </a:r>
            <a:r>
              <a:rPr lang="hu-HU" dirty="0" err="1"/>
              <a:t>Jr</a:t>
            </a:r>
            <a:r>
              <a:rPr lang="hu-HU" dirty="0"/>
              <a:t> 3 mg oldatot tartalmaz, ez 0,15 mg adrenalinnak felel meg.</a:t>
            </a:r>
          </a:p>
          <a:p>
            <a:r>
              <a:rPr lang="hu-HU" dirty="0"/>
              <a:t>Egy </a:t>
            </a:r>
            <a:r>
              <a:rPr lang="hu-HU" dirty="0" err="1"/>
              <a:t>EpiPent</a:t>
            </a:r>
            <a:r>
              <a:rPr lang="hu-HU" dirty="0"/>
              <a:t> csak egyszer lehet használni!</a:t>
            </a:r>
          </a:p>
          <a:p>
            <a:r>
              <a:rPr lang="hu-HU" dirty="0"/>
              <a:t>Használata nagyon egyszerű!</a:t>
            </a:r>
          </a:p>
          <a:p>
            <a:r>
              <a:rPr lang="hu-HU" dirty="0"/>
              <a:t>Tárolása legfeljebb 25 fokon lehetséges</a:t>
            </a:r>
          </a:p>
          <a:p>
            <a:r>
              <a:rPr lang="hu-HU" dirty="0"/>
              <a:t>Hűtőben, fagyasztóban nem tárolható!</a:t>
            </a:r>
          </a:p>
          <a:p>
            <a:r>
              <a:rPr lang="hu-HU" dirty="0"/>
              <a:t>Ha nem vagyunk biztosak abban, hogy </a:t>
            </a:r>
            <a:r>
              <a:rPr lang="hu-HU" dirty="0" err="1"/>
              <a:t>anafilaxiás</a:t>
            </a:r>
            <a:r>
              <a:rPr lang="hu-HU" dirty="0"/>
              <a:t> sokk tüneteit észleljük a betegen, </a:t>
            </a:r>
            <a:r>
              <a:rPr lang="hu-HU" dirty="0">
                <a:solidFill>
                  <a:srgbClr val="FF0000"/>
                </a:solidFill>
              </a:rPr>
              <a:t>ADJUK BE AZ EPIPENT</a:t>
            </a:r>
            <a:r>
              <a:rPr lang="hu-H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6568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9FB73AE-4071-59DE-3AE7-703427AB5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Epipen</a:t>
            </a:r>
            <a:r>
              <a:rPr lang="hu-HU" dirty="0"/>
              <a:t> </a:t>
            </a:r>
            <a:r>
              <a:rPr lang="hu-HU" dirty="0" err="1"/>
              <a:t>Jr</a:t>
            </a:r>
            <a:r>
              <a:rPr lang="hu-HU" dirty="0"/>
              <a:t> és </a:t>
            </a:r>
            <a:r>
              <a:rPr lang="hu-HU" dirty="0" err="1"/>
              <a:t>Epipen</a:t>
            </a:r>
            <a:r>
              <a:rPr lang="hu-HU" dirty="0"/>
              <a:t> felépítése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4B7A5F43-4540-0C1E-BC43-9290D867B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79" y="892175"/>
            <a:ext cx="1413169" cy="3614738"/>
          </a:xfr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CD3A4590-2312-9C8E-CBE3-3ACEDC2450BA}"/>
              </a:ext>
            </a:extLst>
          </p:cNvPr>
          <p:cNvSpPr txBox="1"/>
          <p:nvPr/>
        </p:nvSpPr>
        <p:spPr>
          <a:xfrm>
            <a:off x="3943175" y="921834"/>
            <a:ext cx="252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Kék biztonsági kupak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FC037F4C-16DF-43D8-BEB1-01D09A9529A9}"/>
              </a:ext>
            </a:extLst>
          </p:cNvPr>
          <p:cNvSpPr txBox="1"/>
          <p:nvPr/>
        </p:nvSpPr>
        <p:spPr>
          <a:xfrm>
            <a:off x="5097927" y="1813239"/>
            <a:ext cx="129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Utasítások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70FD70AF-393E-311D-D6CF-2388A9DD1AFB}"/>
              </a:ext>
            </a:extLst>
          </p:cNvPr>
          <p:cNvSpPr txBox="1"/>
          <p:nvPr/>
        </p:nvSpPr>
        <p:spPr>
          <a:xfrm>
            <a:off x="2231757" y="2505670"/>
            <a:ext cx="4164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dirty="0">
                <a:solidFill>
                  <a:srgbClr val="FF0000"/>
                </a:solidFill>
              </a:rPr>
              <a:t>Ellenőrző ablak</a:t>
            </a:r>
            <a:r>
              <a:rPr lang="hu-HU" dirty="0"/>
              <a:t>-</a:t>
            </a:r>
          </a:p>
          <a:p>
            <a:pPr algn="r"/>
            <a:r>
              <a:rPr lang="hu-HU" dirty="0"/>
              <a:t>Amennyiben az oldat elszíneződött,</a:t>
            </a:r>
          </a:p>
          <a:p>
            <a:pPr algn="r"/>
            <a:r>
              <a:rPr lang="hu-HU" dirty="0"/>
              <a:t>Nem szabad használni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E734ADF8-C41E-9853-BDC0-348337491B29}"/>
              </a:ext>
            </a:extLst>
          </p:cNvPr>
          <p:cNvSpPr txBox="1"/>
          <p:nvPr/>
        </p:nvSpPr>
        <p:spPr>
          <a:xfrm>
            <a:off x="2543504" y="3560551"/>
            <a:ext cx="3770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rgbClr val="FF0000"/>
                </a:solidFill>
              </a:rPr>
              <a:t>Narancssárga tűvédő tok</a:t>
            </a:r>
            <a:r>
              <a:rPr lang="hu-HU" dirty="0"/>
              <a:t>-</a:t>
            </a:r>
          </a:p>
          <a:p>
            <a:pPr algn="r"/>
            <a:r>
              <a:rPr lang="hu-HU" dirty="0"/>
              <a:t>Eltakarja a tűt használat előtt, közben és után is. </a:t>
            </a:r>
          </a:p>
        </p:txBody>
      </p:sp>
    </p:spTree>
    <p:extLst>
      <p:ext uri="{BB962C8B-B14F-4D97-AF65-F5344CB8AC3E}">
        <p14:creationId xmlns:p14="http://schemas.microsoft.com/office/powerpoint/2010/main" val="59569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Szelet">
  <a:themeElements>
    <a:clrScheme name="Szele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zele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ele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16852</TotalTime>
  <Words>485</Words>
  <Application>Microsoft Office PowerPoint</Application>
  <PresentationFormat>Egyéni</PresentationFormat>
  <Paragraphs>72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Szelet</vt:lpstr>
      <vt:lpstr>Anafilaxia</vt:lpstr>
      <vt:lpstr>Anafilaxia kialakulási, kockázati tényezők</vt:lpstr>
      <vt:lpstr>Allergia tünetei</vt:lpstr>
      <vt:lpstr>Anafilaxiás sokk tünetei</vt:lpstr>
      <vt:lpstr>Leggyakoribb allergének anafilaxiára</vt:lpstr>
      <vt:lpstr>Megelőzés</vt:lpstr>
      <vt:lpstr>Megoldás</vt:lpstr>
      <vt:lpstr>Mi is az az epipen?</vt:lpstr>
      <vt:lpstr>Epipen Jr és Epipen felépítése</vt:lpstr>
      <vt:lpstr>Epipen Jr. És epipen  használata</vt:lpstr>
      <vt:lpstr>EPIPEN, EPIPEN JR. BEADÁSA UTÁNI TEENDŐK</vt:lpstr>
      <vt:lpstr>Gondozónői feladatok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Anafilaxia</dc:title>
  <dc:creator>Cynthia Vadai</dc:creator>
  <cp:lastModifiedBy>Móni</cp:lastModifiedBy>
  <cp:revision>21</cp:revision>
  <dcterms:created xsi:type="dcterms:W3CDTF">2022-12-28T16:08:01Z</dcterms:created>
  <dcterms:modified xsi:type="dcterms:W3CDTF">2023-04-25T14:27:36Z</dcterms:modified>
</cp:coreProperties>
</file>